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85" r:id="rId5"/>
    <p:sldId id="264" r:id="rId6"/>
    <p:sldId id="280" r:id="rId7"/>
    <p:sldId id="279" r:id="rId8"/>
    <p:sldId id="267" r:id="rId9"/>
    <p:sldId id="265" r:id="rId10"/>
    <p:sldId id="271" r:id="rId11"/>
    <p:sldId id="284" r:id="rId12"/>
    <p:sldId id="283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Bold" panose="020B0604020202020204" charset="0"/>
      <p:regular r:id="rId19"/>
    </p:embeddedFont>
    <p:embeddedFont>
      <p:font typeface="Clear Sans Regular" panose="020B0604020202020204" charset="0"/>
      <p:regular r:id="rId20"/>
    </p:embeddedFont>
    <p:embeddedFont>
      <p:font typeface="Clear Sans Regula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0EC"/>
    <a:srgbClr val="FDF0ED"/>
    <a:srgbClr val="FDEDE3"/>
    <a:srgbClr val="E2F6F6"/>
    <a:srgbClr val="D0DBF0"/>
    <a:srgbClr val="94DDDE"/>
    <a:srgbClr val="E95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820E2-FEE7-448B-B87C-ACFA8D534C84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94B63-C50F-4C0D-BACE-CE6F66C9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6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 vocab – working directory, project, script, difference between R and </a:t>
            </a:r>
            <a:r>
              <a:rPr lang="en-CA" dirty="0" err="1"/>
              <a:t>Rstudio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94B63-C50F-4C0D-BACE-CE6F66C940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0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Add citation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94B63-C50F-4C0D-BACE-CE6F66C940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Add citation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94B63-C50F-4C0D-BACE-CE6F66C940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4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Add </a:t>
            </a:r>
            <a:r>
              <a:rPr lang="en-CA" dirty="0" err="1"/>
              <a:t>reiko</a:t>
            </a:r>
            <a:r>
              <a:rPr lang="en-CA" dirty="0"/>
              <a:t> and </a:t>
            </a:r>
            <a:r>
              <a:rPr lang="en-CA" dirty="0" err="1"/>
              <a:t>jenna</a:t>
            </a:r>
            <a:r>
              <a:rPr lang="en-CA" dirty="0"/>
              <a:t> </a:t>
            </a:r>
          </a:p>
          <a:p>
            <a:pPr marL="171450" indent="-171450">
              <a:buFontTx/>
              <a:buChar char="-"/>
            </a:pPr>
            <a:r>
              <a:rPr lang="en-CA" dirty="0"/>
              <a:t>Set up </a:t>
            </a:r>
            <a:r>
              <a:rPr lang="en-CA" dirty="0" err="1"/>
              <a:t>masterbranch</a:t>
            </a:r>
            <a:r>
              <a:rPr lang="en-CA" dirty="0"/>
              <a:t> request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94B63-C50F-4C0D-BACE-CE6F66C940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1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Rieko.Okamoto@nrc.ca" TargetMode="External"/><Relationship Id="rId5" Type="http://schemas.openxmlformats.org/officeDocument/2006/relationships/hyperlink" Target="mailto:Solenn.Mordret@nrc.ca" TargetMode="External"/><Relationship Id="rId4" Type="http://schemas.openxmlformats.org/officeDocument/2006/relationships/hyperlink" Target="mailto:Jenna.mackinnon@nrc.c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eikookamoto" TargetMode="External"/><Relationship Id="rId5" Type="http://schemas.openxmlformats.org/officeDocument/2006/relationships/hyperlink" Target="https://github.com/yoitsjenna" TargetMode="External"/><Relationship Id="rId4" Type="http://schemas.openxmlformats.org/officeDocument/2006/relationships/hyperlink" Target="https://github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0.svg"/><Relationship Id="rId3" Type="http://schemas.openxmlformats.org/officeDocument/2006/relationships/image" Target="../media/image22.svg"/><Relationship Id="rId7" Type="http://schemas.openxmlformats.org/officeDocument/2006/relationships/image" Target="../media/image34.svg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s://www.w3schools.com/colors/colors_picker.asp" TargetMode="External"/><Relationship Id="rId7" Type="http://schemas.openxmlformats.org/officeDocument/2006/relationships/hyperlink" Target="https://github.com/asteves/tayloRswift" TargetMode="External"/><Relationship Id="rId12" Type="http://schemas.openxmlformats.org/officeDocument/2006/relationships/hyperlink" Target="https://www.rstudio.com/resources/cheatsheets/" TargetMode="External"/><Relationship Id="rId2" Type="http://schemas.openxmlformats.org/officeDocument/2006/relationships/hyperlink" Target="https://r-graph-gallery.com/" TargetMode="Externa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-to-viz.com/" TargetMode="External"/><Relationship Id="rId11" Type="http://schemas.openxmlformats.org/officeDocument/2006/relationships/hyperlink" Target="https://www.youtube.com/watch?v=8NnKhpG4JHA" TargetMode="External"/><Relationship Id="rId5" Type="http://schemas.openxmlformats.org/officeDocument/2006/relationships/hyperlink" Target="https://www.nceas.ucsb.edu/sites/default/files/2020-04/colorPaletteCheatsheet.pdf" TargetMode="External"/><Relationship Id="rId15" Type="http://schemas.openxmlformats.org/officeDocument/2006/relationships/image" Target="../media/image41.png"/><Relationship Id="rId10" Type="http://schemas.openxmlformats.org/officeDocument/2006/relationships/hyperlink" Target="http://www.cookbook-r.com/" TargetMode="External"/><Relationship Id="rId4" Type="http://schemas.openxmlformats.org/officeDocument/2006/relationships/hyperlink" Target="https://www.rapidtables.com/web/color/html-color-codes.html" TargetMode="External"/><Relationship Id="rId9" Type="http://schemas.openxmlformats.org/officeDocument/2006/relationships/hyperlink" Target="https://datacarpentry.org/R-genomics/01-intro-to-R.html" TargetMode="External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C3914-9FE7-4DFF-A9E9-1FF44E437801}"/>
              </a:ext>
            </a:extLst>
          </p:cNvPr>
          <p:cNvSpPr/>
          <p:nvPr/>
        </p:nvSpPr>
        <p:spPr>
          <a:xfrm>
            <a:off x="8153400" y="1622926"/>
            <a:ext cx="8951766" cy="5257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E08389-42DB-4615-91FC-769984BF08C4}"/>
              </a:ext>
            </a:extLst>
          </p:cNvPr>
          <p:cNvGrpSpPr/>
          <p:nvPr/>
        </p:nvGrpSpPr>
        <p:grpSpPr>
          <a:xfrm>
            <a:off x="8534400" y="2210373"/>
            <a:ext cx="8217084" cy="7767539"/>
            <a:chOff x="9080316" y="3350979"/>
            <a:chExt cx="8217084" cy="7767539"/>
          </a:xfrm>
        </p:grpSpPr>
        <p:grpSp>
          <p:nvGrpSpPr>
            <p:cNvPr id="2" name="Group 2"/>
            <p:cNvGrpSpPr/>
            <p:nvPr/>
          </p:nvGrpSpPr>
          <p:grpSpPr>
            <a:xfrm>
              <a:off x="9080316" y="3350979"/>
              <a:ext cx="8217084" cy="7767539"/>
              <a:chOff x="0" y="1368999"/>
              <a:chExt cx="10956112" cy="10356719"/>
            </a:xfrm>
          </p:grpSpPr>
          <p:sp>
            <p:nvSpPr>
              <p:cNvPr id="3" name="TextBox 3"/>
              <p:cNvSpPr txBox="1"/>
              <p:nvPr/>
            </p:nvSpPr>
            <p:spPr>
              <a:xfrm>
                <a:off x="0" y="1368999"/>
                <a:ext cx="10956112" cy="27357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8000"/>
                  </a:lnSpc>
                </a:pPr>
                <a:r>
                  <a:rPr lang="en-US" sz="8000" dirty="0" err="1">
                    <a:solidFill>
                      <a:srgbClr val="D0DBF0"/>
                    </a:solidFill>
                    <a:latin typeface="Clear Sans Bold Bold"/>
                  </a:rPr>
                  <a:t>nRc-cnRc</a:t>
                </a:r>
                <a:r>
                  <a:rPr lang="en-US" sz="8000" dirty="0">
                    <a:solidFill>
                      <a:srgbClr val="D0DBF0"/>
                    </a:solidFill>
                    <a:latin typeface="Clear Sans Bold Bold"/>
                  </a:rPr>
                  <a:t>:</a:t>
                </a:r>
              </a:p>
              <a:p>
                <a:pPr>
                  <a:lnSpc>
                    <a:spcPts val="8000"/>
                  </a:lnSpc>
                </a:pPr>
                <a:r>
                  <a:rPr lang="en-US" sz="8000" dirty="0">
                    <a:solidFill>
                      <a:srgbClr val="D0DBF0"/>
                    </a:solidFill>
                    <a:latin typeface="Clear Sans Bold Bold"/>
                  </a:rPr>
                  <a:t>R Learning Group</a:t>
                </a:r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9445435"/>
                <a:ext cx="10956112" cy="228028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</a:pP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Clear Sans Regular"/>
                  </a:rPr>
                  <a:t>Reiko Okamoto</a:t>
                </a:r>
              </a:p>
              <a:p>
                <a:pPr>
                  <a:lnSpc>
                    <a:spcPts val="3359"/>
                  </a:lnSpc>
                </a:pP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Clear Sans Regular"/>
                  </a:rPr>
                  <a:t>Solenn Mordret</a:t>
                </a:r>
              </a:p>
              <a:p>
                <a:pPr>
                  <a:lnSpc>
                    <a:spcPts val="3359"/>
                  </a:lnSpc>
                </a:pP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Clear Sans Regular"/>
                  </a:rPr>
                  <a:t>Jenna MacKinnon</a:t>
                </a:r>
              </a:p>
              <a:p>
                <a:pPr>
                  <a:lnSpc>
                    <a:spcPts val="3359"/>
                  </a:lnSpc>
                </a:pPr>
                <a:endParaRPr lang="en-US" sz="2400" dirty="0">
                  <a:solidFill>
                    <a:srgbClr val="94DDDE"/>
                  </a:solidFill>
                  <a:latin typeface="Clear Sans Regular"/>
                </a:endParaRP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4090936"/>
                <a:ext cx="10956112" cy="7573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759"/>
                  </a:lnSpc>
                </a:pPr>
                <a:r>
                  <a:rPr lang="en-US" sz="3399" b="1" dirty="0">
                    <a:solidFill>
                      <a:srgbClr val="FDEDE3"/>
                    </a:solidFill>
                    <a:latin typeface="Clear Sans Regular"/>
                  </a:rPr>
                  <a:t>Women in Science &amp; Innovation</a:t>
                </a:r>
              </a:p>
            </p:txBody>
          </p:sp>
        </p:grp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06C3797-C80C-48FC-8AE9-D32241456A5F}"/>
                </a:ext>
              </a:extLst>
            </p:cNvPr>
            <p:cNvSpPr txBox="1"/>
            <p:nvPr/>
          </p:nvSpPr>
          <p:spPr>
            <a:xfrm>
              <a:off x="9080316" y="6644763"/>
              <a:ext cx="8217084" cy="838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dirty="0">
                  <a:solidFill>
                    <a:srgbClr val="94DDDE"/>
                  </a:solidFill>
                  <a:latin typeface="Clear Sans Regular"/>
                </a:rPr>
                <a:t>June 15</a:t>
              </a:r>
              <a:r>
                <a:rPr lang="en-US" sz="2400" b="1" baseline="30000" dirty="0">
                  <a:solidFill>
                    <a:srgbClr val="94DDDE"/>
                  </a:solidFill>
                  <a:latin typeface="Clear Sans Regular"/>
                </a:rPr>
                <a:t>th</a:t>
              </a:r>
              <a:r>
                <a:rPr lang="en-US" sz="2400" b="1" dirty="0">
                  <a:solidFill>
                    <a:srgbClr val="94DDDE"/>
                  </a:solidFill>
                  <a:latin typeface="Clear Sans Regular"/>
                </a:rPr>
                <a:t>, 2023</a:t>
              </a:r>
            </a:p>
            <a:p>
              <a:pPr>
                <a:lnSpc>
                  <a:spcPts val="3359"/>
                </a:lnSpc>
              </a:pPr>
              <a:endParaRPr lang="en-US" sz="2400" b="1" dirty="0">
                <a:solidFill>
                  <a:srgbClr val="94DDDE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386" y="1496925"/>
            <a:ext cx="7312717" cy="3042694"/>
            <a:chOff x="0" y="190500"/>
            <a:chExt cx="9750289" cy="4056925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9750289" cy="270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en-US" sz="8000" spc="-88" dirty="0">
                  <a:solidFill>
                    <a:srgbClr val="2B4B82"/>
                  </a:solidFill>
                  <a:latin typeface="Clear Sans Bold"/>
                </a:rPr>
                <a:t>Do you have any questions?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90037"/>
              <a:ext cx="9750289" cy="75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b="1" dirty="0">
                  <a:solidFill>
                    <a:schemeClr val="accent4">
                      <a:lumMod val="50000"/>
                    </a:schemeClr>
                  </a:solidFill>
                  <a:latin typeface="Clear Sans Regular"/>
                </a:rPr>
                <a:t>Send it to us in French or English!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10AEE20-F224-4563-B3EF-A8A68865CAC0}"/>
              </a:ext>
            </a:extLst>
          </p:cNvPr>
          <p:cNvSpPr txBox="1"/>
          <p:nvPr/>
        </p:nvSpPr>
        <p:spPr>
          <a:xfrm>
            <a:off x="1569226" y="7221354"/>
            <a:ext cx="7312717" cy="24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lear Sans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Jenna.mackinnon@nrc.ca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Clear Sans Regular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lear Sans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Solenn.Mordret@nrc.ca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Clear Sans Regular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lear Sans 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Reiko.Okamoto@nrc.ca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Clear Sans Regular"/>
            </a:endParaRPr>
          </a:p>
          <a:p>
            <a:pPr>
              <a:lnSpc>
                <a:spcPts val="4759"/>
              </a:lnSpc>
            </a:pPr>
            <a:endParaRPr lang="en-US" sz="2800" dirty="0">
              <a:solidFill>
                <a:schemeClr val="accent4">
                  <a:lumMod val="50000"/>
                </a:schemeClr>
              </a:solidFill>
              <a:latin typeface="Clear Sans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C6D97-3F4C-4E38-A248-D7C05663A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5" r="51768" b="5556"/>
          <a:stretch/>
        </p:blipFill>
        <p:spPr>
          <a:xfrm>
            <a:off x="0" y="61070"/>
            <a:ext cx="18288000" cy="9273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F4318-EC1A-4774-8D46-43D2380C10D0}"/>
              </a:ext>
            </a:extLst>
          </p:cNvPr>
          <p:cNvSpPr txBox="1"/>
          <p:nvPr/>
        </p:nvSpPr>
        <p:spPr>
          <a:xfrm>
            <a:off x="990600" y="9608848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Clear Sans Bold" panose="020B0604020202020204" charset="0"/>
                <a:cs typeface="Clear Sans Bold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3200" dirty="0">
              <a:solidFill>
                <a:schemeClr val="accent4">
                  <a:lumMod val="50000"/>
                </a:schemeClr>
              </a:solidFill>
              <a:latin typeface="Clear Sans Bold" panose="020B0604020202020204" charset="0"/>
              <a:cs typeface="Clear Sans Bold" panose="020B0604020202020204" charset="0"/>
            </a:endParaRPr>
          </a:p>
          <a:p>
            <a:endParaRPr lang="en-US" sz="3200" dirty="0">
              <a:solidFill>
                <a:schemeClr val="accent4">
                  <a:lumMod val="50000"/>
                </a:schemeClr>
              </a:solidFill>
              <a:latin typeface="Clear Sans Bold" panose="020B0604020202020204" charset="0"/>
              <a:cs typeface="Clear Sans Bol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2A8A1-4237-4312-A042-2C7151B43B66}"/>
              </a:ext>
            </a:extLst>
          </p:cNvPr>
          <p:cNvSpPr txBox="1"/>
          <p:nvPr/>
        </p:nvSpPr>
        <p:spPr>
          <a:xfrm>
            <a:off x="6854440" y="9410700"/>
            <a:ext cx="5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Clear Sans Regular Bold" panose="020B0604020202020204" charset="0"/>
                <a:cs typeface="Clear Sans Regular 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yoitsjenna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lear Sans Regular Bold" panose="020B0604020202020204" charset="0"/>
                <a:cs typeface="Clear Sans Regular 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(Jenna MacKinnon) (github.com)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Clear Sans Regular Bold" panose="020B0604020202020204" charset="0"/>
              <a:cs typeface="Clear Sans Regular Bold" panose="020B0604020202020204" charset="0"/>
            </a:endParaRP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  <a:latin typeface="Clear Sans Regular Bold" panose="020B0604020202020204" charset="0"/>
              <a:cs typeface="Clear Sans Regular 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889F0-D93C-4B00-BC2D-19CFB58F13E4}"/>
              </a:ext>
            </a:extLst>
          </p:cNvPr>
          <p:cNvSpPr txBox="1"/>
          <p:nvPr/>
        </p:nvSpPr>
        <p:spPr>
          <a:xfrm>
            <a:off x="12788404" y="9418348"/>
            <a:ext cx="4508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Clear Sans Regular Bold" panose="020B0604020202020204" charset="0"/>
                <a:cs typeface="Clear Sans Regular Bold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reikookamoto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lear Sans Regular Bold" panose="020B0604020202020204" charset="0"/>
                <a:cs typeface="Clear Sans Regular Bold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(Reiko Okamoto) (github.com)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Clear Sans Regular Bold" panose="020B0604020202020204" charset="0"/>
              <a:cs typeface="Clear Sans Regular Bold" panose="020B0604020202020204" charset="0"/>
            </a:endParaRPr>
          </a:p>
        </p:txBody>
      </p:sp>
      <p:sp>
        <p:nvSpPr>
          <p:cNvPr id="9" name="Freeform 55">
            <a:extLst>
              <a:ext uri="{FF2B5EF4-FFF2-40B4-BE49-F238E27FC236}">
                <a16:creationId xmlns:a16="http://schemas.microsoft.com/office/drawing/2014/main" id="{C4CDA3BB-7D53-43BC-97F2-B12E85090A42}"/>
              </a:ext>
            </a:extLst>
          </p:cNvPr>
          <p:cNvSpPr>
            <a:spLocks/>
          </p:cNvSpPr>
          <p:nvPr/>
        </p:nvSpPr>
        <p:spPr bwMode="auto">
          <a:xfrm>
            <a:off x="253292" y="9504518"/>
            <a:ext cx="708026" cy="642939"/>
          </a:xfrm>
          <a:custGeom>
            <a:avLst/>
            <a:gdLst>
              <a:gd name="T0" fmla="*/ 270 w 270"/>
              <a:gd name="T1" fmla="*/ 135 h 264"/>
              <a:gd name="T2" fmla="*/ 244 w 270"/>
              <a:gd name="T3" fmla="*/ 215 h 264"/>
              <a:gd name="T4" fmla="*/ 178 w 270"/>
              <a:gd name="T5" fmla="*/ 263 h 264"/>
              <a:gd name="T6" fmla="*/ 171 w 270"/>
              <a:gd name="T7" fmla="*/ 262 h 264"/>
              <a:gd name="T8" fmla="*/ 168 w 270"/>
              <a:gd name="T9" fmla="*/ 257 h 264"/>
              <a:gd name="T10" fmla="*/ 168 w 270"/>
              <a:gd name="T11" fmla="*/ 220 h 264"/>
              <a:gd name="T12" fmla="*/ 159 w 270"/>
              <a:gd name="T13" fmla="*/ 195 h 264"/>
              <a:gd name="T14" fmla="*/ 177 w 270"/>
              <a:gd name="T15" fmla="*/ 192 h 264"/>
              <a:gd name="T16" fmla="*/ 194 w 270"/>
              <a:gd name="T17" fmla="*/ 185 h 264"/>
              <a:gd name="T18" fmla="*/ 208 w 270"/>
              <a:gd name="T19" fmla="*/ 173 h 264"/>
              <a:gd name="T20" fmla="*/ 217 w 270"/>
              <a:gd name="T21" fmla="*/ 155 h 264"/>
              <a:gd name="T22" fmla="*/ 221 w 270"/>
              <a:gd name="T23" fmla="*/ 128 h 264"/>
              <a:gd name="T24" fmla="*/ 207 w 270"/>
              <a:gd name="T25" fmla="*/ 92 h 264"/>
              <a:gd name="T26" fmla="*/ 206 w 270"/>
              <a:gd name="T27" fmla="*/ 56 h 264"/>
              <a:gd name="T28" fmla="*/ 192 w 270"/>
              <a:gd name="T29" fmla="*/ 58 h 264"/>
              <a:gd name="T30" fmla="*/ 175 w 270"/>
              <a:gd name="T31" fmla="*/ 66 h 264"/>
              <a:gd name="T32" fmla="*/ 169 w 270"/>
              <a:gd name="T33" fmla="*/ 70 h 264"/>
              <a:gd name="T34" fmla="*/ 135 w 270"/>
              <a:gd name="T35" fmla="*/ 65 h 264"/>
              <a:gd name="T36" fmla="*/ 101 w 270"/>
              <a:gd name="T37" fmla="*/ 70 h 264"/>
              <a:gd name="T38" fmla="*/ 94 w 270"/>
              <a:gd name="T39" fmla="*/ 65 h 264"/>
              <a:gd name="T40" fmla="*/ 79 w 270"/>
              <a:gd name="T41" fmla="*/ 58 h 264"/>
              <a:gd name="T42" fmla="*/ 64 w 270"/>
              <a:gd name="T43" fmla="*/ 56 h 264"/>
              <a:gd name="T44" fmla="*/ 62 w 270"/>
              <a:gd name="T45" fmla="*/ 92 h 264"/>
              <a:gd name="T46" fmla="*/ 49 w 270"/>
              <a:gd name="T47" fmla="*/ 128 h 264"/>
              <a:gd name="T48" fmla="*/ 52 w 270"/>
              <a:gd name="T49" fmla="*/ 154 h 264"/>
              <a:gd name="T50" fmla="*/ 61 w 270"/>
              <a:gd name="T51" fmla="*/ 173 h 264"/>
              <a:gd name="T52" fmla="*/ 76 w 270"/>
              <a:gd name="T53" fmla="*/ 185 h 264"/>
              <a:gd name="T54" fmla="*/ 92 w 270"/>
              <a:gd name="T55" fmla="*/ 192 h 264"/>
              <a:gd name="T56" fmla="*/ 110 w 270"/>
              <a:gd name="T57" fmla="*/ 195 h 264"/>
              <a:gd name="T58" fmla="*/ 102 w 270"/>
              <a:gd name="T59" fmla="*/ 213 h 264"/>
              <a:gd name="T60" fmla="*/ 94 w 270"/>
              <a:gd name="T61" fmla="*/ 216 h 264"/>
              <a:gd name="T62" fmla="*/ 84 w 270"/>
              <a:gd name="T63" fmla="*/ 216 h 264"/>
              <a:gd name="T64" fmla="*/ 72 w 270"/>
              <a:gd name="T65" fmla="*/ 213 h 264"/>
              <a:gd name="T66" fmla="*/ 62 w 270"/>
              <a:gd name="T67" fmla="*/ 202 h 264"/>
              <a:gd name="T68" fmla="*/ 54 w 270"/>
              <a:gd name="T69" fmla="*/ 192 h 264"/>
              <a:gd name="T70" fmla="*/ 45 w 270"/>
              <a:gd name="T71" fmla="*/ 188 h 264"/>
              <a:gd name="T72" fmla="*/ 42 w 270"/>
              <a:gd name="T73" fmla="*/ 188 h 264"/>
              <a:gd name="T74" fmla="*/ 36 w 270"/>
              <a:gd name="T75" fmla="*/ 188 h 264"/>
              <a:gd name="T76" fmla="*/ 36 w 270"/>
              <a:gd name="T77" fmla="*/ 191 h 264"/>
              <a:gd name="T78" fmla="*/ 37 w 270"/>
              <a:gd name="T79" fmla="*/ 193 h 264"/>
              <a:gd name="T80" fmla="*/ 39 w 270"/>
              <a:gd name="T81" fmla="*/ 195 h 264"/>
              <a:gd name="T82" fmla="*/ 41 w 270"/>
              <a:gd name="T83" fmla="*/ 196 h 264"/>
              <a:gd name="T84" fmla="*/ 48 w 270"/>
              <a:gd name="T85" fmla="*/ 203 h 264"/>
              <a:gd name="T86" fmla="*/ 54 w 270"/>
              <a:gd name="T87" fmla="*/ 212 h 264"/>
              <a:gd name="T88" fmla="*/ 56 w 270"/>
              <a:gd name="T89" fmla="*/ 216 h 264"/>
              <a:gd name="T90" fmla="*/ 63 w 270"/>
              <a:gd name="T91" fmla="*/ 227 h 264"/>
              <a:gd name="T92" fmla="*/ 75 w 270"/>
              <a:gd name="T93" fmla="*/ 232 h 264"/>
              <a:gd name="T94" fmla="*/ 87 w 270"/>
              <a:gd name="T95" fmla="*/ 233 h 264"/>
              <a:gd name="T96" fmla="*/ 97 w 270"/>
              <a:gd name="T97" fmla="*/ 232 h 264"/>
              <a:gd name="T98" fmla="*/ 101 w 270"/>
              <a:gd name="T99" fmla="*/ 232 h 264"/>
              <a:gd name="T100" fmla="*/ 101 w 270"/>
              <a:gd name="T101" fmla="*/ 247 h 264"/>
              <a:gd name="T102" fmla="*/ 101 w 270"/>
              <a:gd name="T103" fmla="*/ 257 h 264"/>
              <a:gd name="T104" fmla="*/ 99 w 270"/>
              <a:gd name="T105" fmla="*/ 262 h 264"/>
              <a:gd name="T106" fmla="*/ 92 w 270"/>
              <a:gd name="T107" fmla="*/ 263 h 264"/>
              <a:gd name="T108" fmla="*/ 25 w 270"/>
              <a:gd name="T109" fmla="*/ 215 h 264"/>
              <a:gd name="T110" fmla="*/ 0 w 270"/>
              <a:gd name="T111" fmla="*/ 135 h 264"/>
              <a:gd name="T112" fmla="*/ 18 w 270"/>
              <a:gd name="T113" fmla="*/ 67 h 264"/>
              <a:gd name="T114" fmla="*/ 67 w 270"/>
              <a:gd name="T115" fmla="*/ 18 h 264"/>
              <a:gd name="T116" fmla="*/ 135 w 270"/>
              <a:gd name="T117" fmla="*/ 0 h 264"/>
              <a:gd name="T118" fmla="*/ 203 w 270"/>
              <a:gd name="T119" fmla="*/ 18 h 264"/>
              <a:gd name="T120" fmla="*/ 252 w 270"/>
              <a:gd name="T121" fmla="*/ 67 h 264"/>
              <a:gd name="T122" fmla="*/ 270 w 270"/>
              <a:gd name="T123" fmla="*/ 13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0" h="264">
                <a:moveTo>
                  <a:pt x="270" y="135"/>
                </a:moveTo>
                <a:cubicBezTo>
                  <a:pt x="270" y="165"/>
                  <a:pt x="261" y="191"/>
                  <a:pt x="244" y="215"/>
                </a:cubicBezTo>
                <a:cubicBezTo>
                  <a:pt x="227" y="238"/>
                  <a:pt x="205" y="254"/>
                  <a:pt x="178" y="263"/>
                </a:cubicBezTo>
                <a:cubicBezTo>
                  <a:pt x="174" y="264"/>
                  <a:pt x="172" y="264"/>
                  <a:pt x="171" y="262"/>
                </a:cubicBezTo>
                <a:cubicBezTo>
                  <a:pt x="169" y="261"/>
                  <a:pt x="168" y="259"/>
                  <a:pt x="168" y="257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208"/>
                  <a:pt x="165" y="200"/>
                  <a:pt x="159" y="195"/>
                </a:cubicBezTo>
                <a:cubicBezTo>
                  <a:pt x="166" y="194"/>
                  <a:pt x="172" y="193"/>
                  <a:pt x="177" y="192"/>
                </a:cubicBezTo>
                <a:cubicBezTo>
                  <a:pt x="183" y="190"/>
                  <a:pt x="188" y="188"/>
                  <a:pt x="194" y="185"/>
                </a:cubicBezTo>
                <a:cubicBezTo>
                  <a:pt x="200" y="182"/>
                  <a:pt x="204" y="178"/>
                  <a:pt x="208" y="173"/>
                </a:cubicBezTo>
                <a:cubicBezTo>
                  <a:pt x="212" y="168"/>
                  <a:pt x="215" y="162"/>
                  <a:pt x="217" y="155"/>
                </a:cubicBezTo>
                <a:cubicBezTo>
                  <a:pt x="220" y="147"/>
                  <a:pt x="221" y="138"/>
                  <a:pt x="221" y="128"/>
                </a:cubicBezTo>
                <a:cubicBezTo>
                  <a:pt x="221" y="114"/>
                  <a:pt x="216" y="102"/>
                  <a:pt x="207" y="92"/>
                </a:cubicBezTo>
                <a:cubicBezTo>
                  <a:pt x="212" y="81"/>
                  <a:pt x="211" y="69"/>
                  <a:pt x="206" y="56"/>
                </a:cubicBezTo>
                <a:cubicBezTo>
                  <a:pt x="202" y="55"/>
                  <a:pt x="198" y="55"/>
                  <a:pt x="192" y="58"/>
                </a:cubicBezTo>
                <a:cubicBezTo>
                  <a:pt x="185" y="60"/>
                  <a:pt x="180" y="63"/>
                  <a:pt x="175" y="66"/>
                </a:cubicBezTo>
                <a:cubicBezTo>
                  <a:pt x="169" y="70"/>
                  <a:pt x="169" y="70"/>
                  <a:pt x="169" y="70"/>
                </a:cubicBezTo>
                <a:cubicBezTo>
                  <a:pt x="158" y="67"/>
                  <a:pt x="146" y="65"/>
                  <a:pt x="135" y="65"/>
                </a:cubicBezTo>
                <a:cubicBezTo>
                  <a:pt x="123" y="65"/>
                  <a:pt x="112" y="67"/>
                  <a:pt x="101" y="70"/>
                </a:cubicBezTo>
                <a:cubicBezTo>
                  <a:pt x="99" y="68"/>
                  <a:pt x="97" y="67"/>
                  <a:pt x="94" y="65"/>
                </a:cubicBezTo>
                <a:cubicBezTo>
                  <a:pt x="90" y="63"/>
                  <a:pt x="86" y="61"/>
                  <a:pt x="79" y="58"/>
                </a:cubicBezTo>
                <a:cubicBezTo>
                  <a:pt x="72" y="56"/>
                  <a:pt x="67" y="55"/>
                  <a:pt x="64" y="56"/>
                </a:cubicBezTo>
                <a:cubicBezTo>
                  <a:pt x="59" y="69"/>
                  <a:pt x="58" y="81"/>
                  <a:pt x="62" y="92"/>
                </a:cubicBezTo>
                <a:cubicBezTo>
                  <a:pt x="53" y="102"/>
                  <a:pt x="49" y="114"/>
                  <a:pt x="49" y="128"/>
                </a:cubicBezTo>
                <a:cubicBezTo>
                  <a:pt x="49" y="138"/>
                  <a:pt x="50" y="147"/>
                  <a:pt x="52" y="154"/>
                </a:cubicBezTo>
                <a:cubicBezTo>
                  <a:pt x="55" y="162"/>
                  <a:pt x="58" y="168"/>
                  <a:pt x="61" y="173"/>
                </a:cubicBezTo>
                <a:cubicBezTo>
                  <a:pt x="65" y="178"/>
                  <a:pt x="70" y="182"/>
                  <a:pt x="76" y="185"/>
                </a:cubicBezTo>
                <a:cubicBezTo>
                  <a:pt x="81" y="188"/>
                  <a:pt x="87" y="190"/>
                  <a:pt x="92" y="192"/>
                </a:cubicBezTo>
                <a:cubicBezTo>
                  <a:pt x="97" y="193"/>
                  <a:pt x="103" y="194"/>
                  <a:pt x="110" y="195"/>
                </a:cubicBezTo>
                <a:cubicBezTo>
                  <a:pt x="105" y="199"/>
                  <a:pt x="103" y="205"/>
                  <a:pt x="102" y="213"/>
                </a:cubicBezTo>
                <a:cubicBezTo>
                  <a:pt x="99" y="214"/>
                  <a:pt x="96" y="215"/>
                  <a:pt x="94" y="216"/>
                </a:cubicBezTo>
                <a:cubicBezTo>
                  <a:pt x="91" y="216"/>
                  <a:pt x="87" y="216"/>
                  <a:pt x="84" y="216"/>
                </a:cubicBezTo>
                <a:cubicBezTo>
                  <a:pt x="80" y="216"/>
                  <a:pt x="76" y="215"/>
                  <a:pt x="72" y="213"/>
                </a:cubicBezTo>
                <a:cubicBezTo>
                  <a:pt x="68" y="210"/>
                  <a:pt x="65" y="206"/>
                  <a:pt x="62" y="202"/>
                </a:cubicBezTo>
                <a:cubicBezTo>
                  <a:pt x="60" y="198"/>
                  <a:pt x="57" y="195"/>
                  <a:pt x="54" y="192"/>
                </a:cubicBezTo>
                <a:cubicBezTo>
                  <a:pt x="50" y="190"/>
                  <a:pt x="47" y="189"/>
                  <a:pt x="45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39" y="188"/>
                  <a:pt x="37" y="188"/>
                  <a:pt x="36" y="188"/>
                </a:cubicBezTo>
                <a:cubicBezTo>
                  <a:pt x="35" y="189"/>
                  <a:pt x="35" y="190"/>
                  <a:pt x="36" y="191"/>
                </a:cubicBezTo>
                <a:cubicBezTo>
                  <a:pt x="36" y="191"/>
                  <a:pt x="36" y="192"/>
                  <a:pt x="37" y="193"/>
                </a:cubicBezTo>
                <a:cubicBezTo>
                  <a:pt x="38" y="194"/>
                  <a:pt x="39" y="195"/>
                  <a:pt x="39" y="195"/>
                </a:cubicBezTo>
                <a:cubicBezTo>
                  <a:pt x="41" y="196"/>
                  <a:pt x="41" y="196"/>
                  <a:pt x="41" y="196"/>
                </a:cubicBezTo>
                <a:cubicBezTo>
                  <a:pt x="43" y="197"/>
                  <a:pt x="46" y="199"/>
                  <a:pt x="48" y="203"/>
                </a:cubicBezTo>
                <a:cubicBezTo>
                  <a:pt x="51" y="206"/>
                  <a:pt x="53" y="209"/>
                  <a:pt x="54" y="212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7" y="220"/>
                  <a:pt x="60" y="224"/>
                  <a:pt x="63" y="227"/>
                </a:cubicBezTo>
                <a:cubicBezTo>
                  <a:pt x="67" y="229"/>
                  <a:pt x="71" y="231"/>
                  <a:pt x="75" y="232"/>
                </a:cubicBezTo>
                <a:cubicBezTo>
                  <a:pt x="79" y="233"/>
                  <a:pt x="83" y="233"/>
                  <a:pt x="87" y="233"/>
                </a:cubicBezTo>
                <a:cubicBezTo>
                  <a:pt x="91" y="233"/>
                  <a:pt x="95" y="233"/>
                  <a:pt x="97" y="232"/>
                </a:cubicBezTo>
                <a:cubicBezTo>
                  <a:pt x="101" y="232"/>
                  <a:pt x="101" y="232"/>
                  <a:pt x="101" y="232"/>
                </a:cubicBezTo>
                <a:cubicBezTo>
                  <a:pt x="101" y="236"/>
                  <a:pt x="101" y="241"/>
                  <a:pt x="101" y="247"/>
                </a:cubicBezTo>
                <a:cubicBezTo>
                  <a:pt x="101" y="253"/>
                  <a:pt x="101" y="257"/>
                  <a:pt x="101" y="257"/>
                </a:cubicBezTo>
                <a:cubicBezTo>
                  <a:pt x="101" y="259"/>
                  <a:pt x="101" y="261"/>
                  <a:pt x="99" y="262"/>
                </a:cubicBezTo>
                <a:cubicBezTo>
                  <a:pt x="98" y="264"/>
                  <a:pt x="95" y="264"/>
                  <a:pt x="92" y="263"/>
                </a:cubicBezTo>
                <a:cubicBezTo>
                  <a:pt x="65" y="254"/>
                  <a:pt x="43" y="238"/>
                  <a:pt x="25" y="215"/>
                </a:cubicBezTo>
                <a:cubicBezTo>
                  <a:pt x="8" y="191"/>
                  <a:pt x="0" y="165"/>
                  <a:pt x="0" y="135"/>
                </a:cubicBezTo>
                <a:cubicBezTo>
                  <a:pt x="0" y="111"/>
                  <a:pt x="6" y="88"/>
                  <a:pt x="18" y="67"/>
                </a:cubicBezTo>
                <a:cubicBezTo>
                  <a:pt x="30" y="46"/>
                  <a:pt x="46" y="30"/>
                  <a:pt x="67" y="18"/>
                </a:cubicBezTo>
                <a:cubicBezTo>
                  <a:pt x="88" y="6"/>
                  <a:pt x="110" y="0"/>
                  <a:pt x="135" y="0"/>
                </a:cubicBezTo>
                <a:cubicBezTo>
                  <a:pt x="159" y="0"/>
                  <a:pt x="182" y="6"/>
                  <a:pt x="203" y="18"/>
                </a:cubicBezTo>
                <a:cubicBezTo>
                  <a:pt x="223" y="30"/>
                  <a:pt x="240" y="46"/>
                  <a:pt x="252" y="67"/>
                </a:cubicBezTo>
                <a:cubicBezTo>
                  <a:pt x="264" y="88"/>
                  <a:pt x="270" y="111"/>
                  <a:pt x="270" y="13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CD21F-756D-44E6-B2F3-A22A5DE2B414}"/>
              </a:ext>
            </a:extLst>
          </p:cNvPr>
          <p:cNvGrpSpPr/>
          <p:nvPr/>
        </p:nvGrpSpPr>
        <p:grpSpPr>
          <a:xfrm>
            <a:off x="6126163" y="9506934"/>
            <a:ext cx="579437" cy="625283"/>
            <a:chOff x="3840163" y="3135313"/>
            <a:chExt cx="312738" cy="298450"/>
          </a:xfrm>
          <a:solidFill>
            <a:srgbClr val="7030A0"/>
          </a:solidFill>
        </p:grpSpPr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442E240B-CECD-4E46-AACF-0DE2D28BB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340100"/>
              <a:ext cx="133350" cy="9366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0" y="36"/>
                </a:cxn>
                <a:cxn ang="0">
                  <a:pos x="52" y="36"/>
                </a:cxn>
                <a:cxn ang="0">
                  <a:pos x="39" y="0"/>
                </a:cxn>
              </a:cxnLst>
              <a:rect l="0" t="0" r="r" b="b"/>
              <a:pathLst>
                <a:path w="52" h="36">
                  <a:moveTo>
                    <a:pt x="39" y="0"/>
                  </a:moveTo>
                  <a:cubicBezTo>
                    <a:pt x="21" y="6"/>
                    <a:pt x="7" y="19"/>
                    <a:pt x="0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22"/>
                    <a:pt x="47" y="10"/>
                    <a:pt x="3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9ABADFC5-CDAA-4F72-BC50-AB6C6F1B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3340100"/>
              <a:ext cx="133350" cy="9366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36"/>
                </a:cxn>
                <a:cxn ang="0">
                  <a:pos x="52" y="36"/>
                </a:cxn>
                <a:cxn ang="0">
                  <a:pos x="13" y="0"/>
                </a:cxn>
              </a:cxnLst>
              <a:rect l="0" t="0" r="r" b="b"/>
              <a:pathLst>
                <a:path w="52" h="36">
                  <a:moveTo>
                    <a:pt x="13" y="0"/>
                  </a:moveTo>
                  <a:cubicBezTo>
                    <a:pt x="5" y="10"/>
                    <a:pt x="0" y="22"/>
                    <a:pt x="0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45" y="19"/>
                    <a:pt x="31" y="6"/>
                    <a:pt x="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" name="Freeform 128">
              <a:extLst>
                <a:ext uri="{FF2B5EF4-FFF2-40B4-BE49-F238E27FC236}">
                  <a16:creationId xmlns:a16="http://schemas.microsoft.com/office/drawing/2014/main" id="{4961E993-A45C-439A-9D37-53439043C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0163" y="3135313"/>
              <a:ext cx="312738" cy="223838"/>
            </a:xfrm>
            <a:custGeom>
              <a:avLst/>
              <a:gdLst/>
              <a:ahLst/>
              <a:cxnLst>
                <a:cxn ang="0">
                  <a:pos x="103" y="55"/>
                </a:cxn>
                <a:cxn ang="0">
                  <a:pos x="112" y="63"/>
                </a:cxn>
                <a:cxn ang="0">
                  <a:pos x="118" y="66"/>
                </a:cxn>
                <a:cxn ang="0">
                  <a:pos x="104" y="32"/>
                </a:cxn>
                <a:cxn ang="0">
                  <a:pos x="102" y="28"/>
                </a:cxn>
                <a:cxn ang="0">
                  <a:pos x="101" y="27"/>
                </a:cxn>
                <a:cxn ang="0">
                  <a:pos x="98" y="22"/>
                </a:cxn>
                <a:cxn ang="0">
                  <a:pos x="98" y="21"/>
                </a:cxn>
                <a:cxn ang="0">
                  <a:pos x="94" y="15"/>
                </a:cxn>
                <a:cxn ang="0">
                  <a:pos x="94" y="15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77" y="3"/>
                </a:cxn>
                <a:cxn ang="0">
                  <a:pos x="76" y="3"/>
                </a:cxn>
                <a:cxn ang="0">
                  <a:pos x="69" y="1"/>
                </a:cxn>
                <a:cxn ang="0">
                  <a:pos x="69" y="1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3" y="1"/>
                </a:cxn>
                <a:cxn ang="0">
                  <a:pos x="53" y="1"/>
                </a:cxn>
                <a:cxn ang="0">
                  <a:pos x="46" y="3"/>
                </a:cxn>
                <a:cxn ang="0">
                  <a:pos x="45" y="3"/>
                </a:cxn>
                <a:cxn ang="0">
                  <a:pos x="39" y="6"/>
                </a:cxn>
                <a:cxn ang="0">
                  <a:pos x="39" y="6"/>
                </a:cxn>
                <a:cxn ang="0">
                  <a:pos x="28" y="15"/>
                </a:cxn>
                <a:cxn ang="0">
                  <a:pos x="28" y="15"/>
                </a:cxn>
                <a:cxn ang="0">
                  <a:pos x="24" y="21"/>
                </a:cxn>
                <a:cxn ang="0">
                  <a:pos x="24" y="22"/>
                </a:cxn>
                <a:cxn ang="0">
                  <a:pos x="21" y="27"/>
                </a:cxn>
                <a:cxn ang="0">
                  <a:pos x="20" y="28"/>
                </a:cxn>
                <a:cxn ang="0">
                  <a:pos x="18" y="32"/>
                </a:cxn>
                <a:cxn ang="0">
                  <a:pos x="4" y="66"/>
                </a:cxn>
                <a:cxn ang="0">
                  <a:pos x="10" y="63"/>
                </a:cxn>
                <a:cxn ang="0">
                  <a:pos x="19" y="55"/>
                </a:cxn>
                <a:cxn ang="0">
                  <a:pos x="61" y="87"/>
                </a:cxn>
                <a:cxn ang="0">
                  <a:pos x="103" y="55"/>
                </a:cxn>
                <a:cxn ang="0">
                  <a:pos x="61" y="80"/>
                </a:cxn>
                <a:cxn ang="0">
                  <a:pos x="25" y="44"/>
                </a:cxn>
                <a:cxn ang="0">
                  <a:pos x="25" y="36"/>
                </a:cxn>
                <a:cxn ang="0">
                  <a:pos x="28" y="36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94" y="36"/>
                </a:cxn>
                <a:cxn ang="0">
                  <a:pos x="96" y="36"/>
                </a:cxn>
                <a:cxn ang="0">
                  <a:pos x="97" y="44"/>
                </a:cxn>
                <a:cxn ang="0">
                  <a:pos x="61" y="80"/>
                </a:cxn>
              </a:cxnLst>
              <a:rect l="0" t="0" r="r" b="b"/>
              <a:pathLst>
                <a:path w="122" h="87">
                  <a:moveTo>
                    <a:pt x="103" y="55"/>
                  </a:moveTo>
                  <a:cubicBezTo>
                    <a:pt x="105" y="59"/>
                    <a:pt x="108" y="61"/>
                    <a:pt x="112" y="63"/>
                  </a:cubicBezTo>
                  <a:cubicBezTo>
                    <a:pt x="114" y="65"/>
                    <a:pt x="116" y="65"/>
                    <a:pt x="118" y="66"/>
                  </a:cubicBezTo>
                  <a:cubicBezTo>
                    <a:pt x="122" y="53"/>
                    <a:pt x="116" y="39"/>
                    <a:pt x="104" y="32"/>
                  </a:cubicBezTo>
                  <a:cubicBezTo>
                    <a:pt x="103" y="32"/>
                    <a:pt x="102" y="30"/>
                    <a:pt x="102" y="28"/>
                  </a:cubicBezTo>
                  <a:cubicBezTo>
                    <a:pt x="101" y="28"/>
                    <a:pt x="101" y="28"/>
                    <a:pt x="101" y="27"/>
                  </a:cubicBezTo>
                  <a:cubicBezTo>
                    <a:pt x="101" y="25"/>
                    <a:pt x="100" y="23"/>
                    <a:pt x="98" y="22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7" y="19"/>
                    <a:pt x="95" y="17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1" y="12"/>
                    <a:pt x="87" y="9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1" y="5"/>
                    <a:pt x="79" y="4"/>
                    <a:pt x="7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2"/>
                    <a:pt x="71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6" y="0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48" y="2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3" y="4"/>
                    <a:pt x="41" y="5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5" y="9"/>
                    <a:pt x="31" y="12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6" y="17"/>
                    <a:pt x="25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2" y="23"/>
                    <a:pt x="21" y="25"/>
                    <a:pt x="21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30"/>
                    <a:pt x="18" y="32"/>
                    <a:pt x="18" y="32"/>
                  </a:cubicBezTo>
                  <a:cubicBezTo>
                    <a:pt x="6" y="39"/>
                    <a:pt x="0" y="53"/>
                    <a:pt x="4" y="66"/>
                  </a:cubicBezTo>
                  <a:cubicBezTo>
                    <a:pt x="6" y="65"/>
                    <a:pt x="8" y="65"/>
                    <a:pt x="10" y="63"/>
                  </a:cubicBezTo>
                  <a:cubicBezTo>
                    <a:pt x="14" y="61"/>
                    <a:pt x="17" y="59"/>
                    <a:pt x="19" y="55"/>
                  </a:cubicBezTo>
                  <a:cubicBezTo>
                    <a:pt x="24" y="74"/>
                    <a:pt x="41" y="87"/>
                    <a:pt x="61" y="87"/>
                  </a:cubicBezTo>
                  <a:cubicBezTo>
                    <a:pt x="81" y="87"/>
                    <a:pt x="98" y="74"/>
                    <a:pt x="103" y="55"/>
                  </a:cubicBezTo>
                  <a:close/>
                  <a:moveTo>
                    <a:pt x="61" y="80"/>
                  </a:moveTo>
                  <a:cubicBezTo>
                    <a:pt x="41" y="80"/>
                    <a:pt x="25" y="64"/>
                    <a:pt x="25" y="44"/>
                  </a:cubicBezTo>
                  <a:cubicBezTo>
                    <a:pt x="25" y="41"/>
                    <a:pt x="25" y="39"/>
                    <a:pt x="25" y="36"/>
                  </a:cubicBezTo>
                  <a:cubicBezTo>
                    <a:pt x="26" y="36"/>
                    <a:pt x="27" y="36"/>
                    <a:pt x="28" y="36"/>
                  </a:cubicBezTo>
                  <a:cubicBezTo>
                    <a:pt x="45" y="36"/>
                    <a:pt x="59" y="24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24"/>
                    <a:pt x="77" y="36"/>
                    <a:pt x="94" y="36"/>
                  </a:cubicBezTo>
                  <a:cubicBezTo>
                    <a:pt x="95" y="36"/>
                    <a:pt x="96" y="36"/>
                    <a:pt x="96" y="36"/>
                  </a:cubicBezTo>
                  <a:cubicBezTo>
                    <a:pt x="97" y="39"/>
                    <a:pt x="97" y="41"/>
                    <a:pt x="97" y="44"/>
                  </a:cubicBezTo>
                  <a:cubicBezTo>
                    <a:pt x="97" y="64"/>
                    <a:pt x="81" y="80"/>
                    <a:pt x="61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6A9BA2-E3AA-4DAF-8BAD-2D15E8799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50" y="3233738"/>
              <a:ext cx="33338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Oval 130">
              <a:extLst>
                <a:ext uri="{FF2B5EF4-FFF2-40B4-BE49-F238E27FC236}">
                  <a16:creationId xmlns:a16="http://schemas.microsoft.com/office/drawing/2014/main" id="{660487B6-39EE-477B-8316-A5ECC15A2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3233738"/>
              <a:ext cx="33338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8ED666-4D9B-4FC7-BBFC-D69FCFE9EBE5}"/>
              </a:ext>
            </a:extLst>
          </p:cNvPr>
          <p:cNvSpPr/>
          <p:nvPr/>
        </p:nvSpPr>
        <p:spPr>
          <a:xfrm>
            <a:off x="7467600" y="723900"/>
            <a:ext cx="150495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104CE-F2D1-459E-B5CD-3A3AB3AF8CF3}"/>
              </a:ext>
            </a:extLst>
          </p:cNvPr>
          <p:cNvGrpSpPr/>
          <p:nvPr/>
        </p:nvGrpSpPr>
        <p:grpSpPr>
          <a:xfrm>
            <a:off x="12069763" y="9506934"/>
            <a:ext cx="579437" cy="625283"/>
            <a:chOff x="3840163" y="3135313"/>
            <a:chExt cx="312738" cy="298450"/>
          </a:xfrm>
          <a:solidFill>
            <a:srgbClr val="7030A0"/>
          </a:solidFill>
        </p:grpSpPr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CDAAA23B-9F23-447E-9B17-4DAC6E490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340100"/>
              <a:ext cx="133350" cy="9366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0" y="36"/>
                </a:cxn>
                <a:cxn ang="0">
                  <a:pos x="52" y="36"/>
                </a:cxn>
                <a:cxn ang="0">
                  <a:pos x="39" y="0"/>
                </a:cxn>
              </a:cxnLst>
              <a:rect l="0" t="0" r="r" b="b"/>
              <a:pathLst>
                <a:path w="52" h="36">
                  <a:moveTo>
                    <a:pt x="39" y="0"/>
                  </a:moveTo>
                  <a:cubicBezTo>
                    <a:pt x="21" y="6"/>
                    <a:pt x="7" y="19"/>
                    <a:pt x="0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22"/>
                    <a:pt x="47" y="10"/>
                    <a:pt x="3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" name="Freeform 127">
              <a:extLst>
                <a:ext uri="{FF2B5EF4-FFF2-40B4-BE49-F238E27FC236}">
                  <a16:creationId xmlns:a16="http://schemas.microsoft.com/office/drawing/2014/main" id="{6EE8F084-9F80-43DB-B3E5-D42F3186D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3340100"/>
              <a:ext cx="133350" cy="9366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36"/>
                </a:cxn>
                <a:cxn ang="0">
                  <a:pos x="52" y="36"/>
                </a:cxn>
                <a:cxn ang="0">
                  <a:pos x="13" y="0"/>
                </a:cxn>
              </a:cxnLst>
              <a:rect l="0" t="0" r="r" b="b"/>
              <a:pathLst>
                <a:path w="52" h="36">
                  <a:moveTo>
                    <a:pt x="13" y="0"/>
                  </a:moveTo>
                  <a:cubicBezTo>
                    <a:pt x="5" y="10"/>
                    <a:pt x="0" y="22"/>
                    <a:pt x="0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45" y="19"/>
                    <a:pt x="31" y="6"/>
                    <a:pt x="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" name="Freeform 128">
              <a:extLst>
                <a:ext uri="{FF2B5EF4-FFF2-40B4-BE49-F238E27FC236}">
                  <a16:creationId xmlns:a16="http://schemas.microsoft.com/office/drawing/2014/main" id="{6DDFF367-0783-4A0B-9659-F7A8D8264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0163" y="3135313"/>
              <a:ext cx="312738" cy="223838"/>
            </a:xfrm>
            <a:custGeom>
              <a:avLst/>
              <a:gdLst/>
              <a:ahLst/>
              <a:cxnLst>
                <a:cxn ang="0">
                  <a:pos x="103" y="55"/>
                </a:cxn>
                <a:cxn ang="0">
                  <a:pos x="112" y="63"/>
                </a:cxn>
                <a:cxn ang="0">
                  <a:pos x="118" y="66"/>
                </a:cxn>
                <a:cxn ang="0">
                  <a:pos x="104" y="32"/>
                </a:cxn>
                <a:cxn ang="0">
                  <a:pos x="102" y="28"/>
                </a:cxn>
                <a:cxn ang="0">
                  <a:pos x="101" y="27"/>
                </a:cxn>
                <a:cxn ang="0">
                  <a:pos x="98" y="22"/>
                </a:cxn>
                <a:cxn ang="0">
                  <a:pos x="98" y="21"/>
                </a:cxn>
                <a:cxn ang="0">
                  <a:pos x="94" y="15"/>
                </a:cxn>
                <a:cxn ang="0">
                  <a:pos x="94" y="15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77" y="3"/>
                </a:cxn>
                <a:cxn ang="0">
                  <a:pos x="76" y="3"/>
                </a:cxn>
                <a:cxn ang="0">
                  <a:pos x="69" y="1"/>
                </a:cxn>
                <a:cxn ang="0">
                  <a:pos x="69" y="1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3" y="1"/>
                </a:cxn>
                <a:cxn ang="0">
                  <a:pos x="53" y="1"/>
                </a:cxn>
                <a:cxn ang="0">
                  <a:pos x="46" y="3"/>
                </a:cxn>
                <a:cxn ang="0">
                  <a:pos x="45" y="3"/>
                </a:cxn>
                <a:cxn ang="0">
                  <a:pos x="39" y="6"/>
                </a:cxn>
                <a:cxn ang="0">
                  <a:pos x="39" y="6"/>
                </a:cxn>
                <a:cxn ang="0">
                  <a:pos x="28" y="15"/>
                </a:cxn>
                <a:cxn ang="0">
                  <a:pos x="28" y="15"/>
                </a:cxn>
                <a:cxn ang="0">
                  <a:pos x="24" y="21"/>
                </a:cxn>
                <a:cxn ang="0">
                  <a:pos x="24" y="22"/>
                </a:cxn>
                <a:cxn ang="0">
                  <a:pos x="21" y="27"/>
                </a:cxn>
                <a:cxn ang="0">
                  <a:pos x="20" y="28"/>
                </a:cxn>
                <a:cxn ang="0">
                  <a:pos x="18" y="32"/>
                </a:cxn>
                <a:cxn ang="0">
                  <a:pos x="4" y="66"/>
                </a:cxn>
                <a:cxn ang="0">
                  <a:pos x="10" y="63"/>
                </a:cxn>
                <a:cxn ang="0">
                  <a:pos x="19" y="55"/>
                </a:cxn>
                <a:cxn ang="0">
                  <a:pos x="61" y="87"/>
                </a:cxn>
                <a:cxn ang="0">
                  <a:pos x="103" y="55"/>
                </a:cxn>
                <a:cxn ang="0">
                  <a:pos x="61" y="80"/>
                </a:cxn>
                <a:cxn ang="0">
                  <a:pos x="25" y="44"/>
                </a:cxn>
                <a:cxn ang="0">
                  <a:pos x="25" y="36"/>
                </a:cxn>
                <a:cxn ang="0">
                  <a:pos x="28" y="36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94" y="36"/>
                </a:cxn>
                <a:cxn ang="0">
                  <a:pos x="96" y="36"/>
                </a:cxn>
                <a:cxn ang="0">
                  <a:pos x="97" y="44"/>
                </a:cxn>
                <a:cxn ang="0">
                  <a:pos x="61" y="80"/>
                </a:cxn>
              </a:cxnLst>
              <a:rect l="0" t="0" r="r" b="b"/>
              <a:pathLst>
                <a:path w="122" h="87">
                  <a:moveTo>
                    <a:pt x="103" y="55"/>
                  </a:moveTo>
                  <a:cubicBezTo>
                    <a:pt x="105" y="59"/>
                    <a:pt x="108" y="61"/>
                    <a:pt x="112" y="63"/>
                  </a:cubicBezTo>
                  <a:cubicBezTo>
                    <a:pt x="114" y="65"/>
                    <a:pt x="116" y="65"/>
                    <a:pt x="118" y="66"/>
                  </a:cubicBezTo>
                  <a:cubicBezTo>
                    <a:pt x="122" y="53"/>
                    <a:pt x="116" y="39"/>
                    <a:pt x="104" y="32"/>
                  </a:cubicBezTo>
                  <a:cubicBezTo>
                    <a:pt x="103" y="32"/>
                    <a:pt x="102" y="30"/>
                    <a:pt x="102" y="28"/>
                  </a:cubicBezTo>
                  <a:cubicBezTo>
                    <a:pt x="101" y="28"/>
                    <a:pt x="101" y="28"/>
                    <a:pt x="101" y="27"/>
                  </a:cubicBezTo>
                  <a:cubicBezTo>
                    <a:pt x="101" y="25"/>
                    <a:pt x="100" y="23"/>
                    <a:pt x="98" y="22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7" y="19"/>
                    <a:pt x="95" y="17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1" y="12"/>
                    <a:pt x="87" y="9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1" y="5"/>
                    <a:pt x="79" y="4"/>
                    <a:pt x="7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2"/>
                    <a:pt x="71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6" y="0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48" y="2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3" y="4"/>
                    <a:pt x="41" y="5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5" y="9"/>
                    <a:pt x="31" y="12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6" y="17"/>
                    <a:pt x="25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2" y="23"/>
                    <a:pt x="21" y="25"/>
                    <a:pt x="21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30"/>
                    <a:pt x="18" y="32"/>
                    <a:pt x="18" y="32"/>
                  </a:cubicBezTo>
                  <a:cubicBezTo>
                    <a:pt x="6" y="39"/>
                    <a:pt x="0" y="53"/>
                    <a:pt x="4" y="66"/>
                  </a:cubicBezTo>
                  <a:cubicBezTo>
                    <a:pt x="6" y="65"/>
                    <a:pt x="8" y="65"/>
                    <a:pt x="10" y="63"/>
                  </a:cubicBezTo>
                  <a:cubicBezTo>
                    <a:pt x="14" y="61"/>
                    <a:pt x="17" y="59"/>
                    <a:pt x="19" y="55"/>
                  </a:cubicBezTo>
                  <a:cubicBezTo>
                    <a:pt x="24" y="74"/>
                    <a:pt x="41" y="87"/>
                    <a:pt x="61" y="87"/>
                  </a:cubicBezTo>
                  <a:cubicBezTo>
                    <a:pt x="81" y="87"/>
                    <a:pt x="98" y="74"/>
                    <a:pt x="103" y="55"/>
                  </a:cubicBezTo>
                  <a:close/>
                  <a:moveTo>
                    <a:pt x="61" y="80"/>
                  </a:moveTo>
                  <a:cubicBezTo>
                    <a:pt x="41" y="80"/>
                    <a:pt x="25" y="64"/>
                    <a:pt x="25" y="44"/>
                  </a:cubicBezTo>
                  <a:cubicBezTo>
                    <a:pt x="25" y="41"/>
                    <a:pt x="25" y="39"/>
                    <a:pt x="25" y="36"/>
                  </a:cubicBezTo>
                  <a:cubicBezTo>
                    <a:pt x="26" y="36"/>
                    <a:pt x="27" y="36"/>
                    <a:pt x="28" y="36"/>
                  </a:cubicBezTo>
                  <a:cubicBezTo>
                    <a:pt x="45" y="36"/>
                    <a:pt x="59" y="24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24"/>
                    <a:pt x="77" y="36"/>
                    <a:pt x="94" y="36"/>
                  </a:cubicBezTo>
                  <a:cubicBezTo>
                    <a:pt x="95" y="36"/>
                    <a:pt x="96" y="36"/>
                    <a:pt x="96" y="36"/>
                  </a:cubicBezTo>
                  <a:cubicBezTo>
                    <a:pt x="97" y="39"/>
                    <a:pt x="97" y="41"/>
                    <a:pt x="97" y="44"/>
                  </a:cubicBezTo>
                  <a:cubicBezTo>
                    <a:pt x="97" y="64"/>
                    <a:pt x="81" y="80"/>
                    <a:pt x="61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" name="Oval 129">
              <a:extLst>
                <a:ext uri="{FF2B5EF4-FFF2-40B4-BE49-F238E27FC236}">
                  <a16:creationId xmlns:a16="http://schemas.microsoft.com/office/drawing/2014/main" id="{2F193464-A1BA-4E3A-B958-5EE9BE6B3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50" y="3233738"/>
              <a:ext cx="33338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" name="Oval 130">
              <a:extLst>
                <a:ext uri="{FF2B5EF4-FFF2-40B4-BE49-F238E27FC236}">
                  <a16:creationId xmlns:a16="http://schemas.microsoft.com/office/drawing/2014/main" id="{A715820C-2DCC-40DF-A778-36F0BBD3B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3233738"/>
              <a:ext cx="33338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7C18B35-3376-4C59-9CF4-44B892DBFF4B}"/>
              </a:ext>
            </a:extLst>
          </p:cNvPr>
          <p:cNvSpPr/>
          <p:nvPr/>
        </p:nvSpPr>
        <p:spPr>
          <a:xfrm>
            <a:off x="14325600" y="1943100"/>
            <a:ext cx="7620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BCF568-E21A-4CC0-8997-544880A4E82A}"/>
              </a:ext>
            </a:extLst>
          </p:cNvPr>
          <p:cNvSpPr/>
          <p:nvPr/>
        </p:nvSpPr>
        <p:spPr>
          <a:xfrm>
            <a:off x="10744200" y="1943100"/>
            <a:ext cx="914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12054-160E-4D3F-AFE6-A3FF4120D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7" r="50000" b="4761"/>
          <a:stretch/>
        </p:blipFill>
        <p:spPr>
          <a:xfrm>
            <a:off x="31173" y="304800"/>
            <a:ext cx="18256827" cy="956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85726-4B35-41C8-9516-85CD6BD493E6}"/>
              </a:ext>
            </a:extLst>
          </p:cNvPr>
          <p:cNvSpPr txBox="1"/>
          <p:nvPr/>
        </p:nvSpPr>
        <p:spPr>
          <a:xfrm>
            <a:off x="1407532" y="2210029"/>
            <a:ext cx="6519208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SOURCE</a:t>
            </a:r>
          </a:p>
          <a:p>
            <a:r>
              <a:rPr lang="en-CA" sz="3600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Able to save and edit scripts continually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1C536-8046-4995-8F8B-29C73F24D91E}"/>
              </a:ext>
            </a:extLst>
          </p:cNvPr>
          <p:cNvSpPr txBox="1"/>
          <p:nvPr/>
        </p:nvSpPr>
        <p:spPr>
          <a:xfrm>
            <a:off x="10515600" y="1821054"/>
            <a:ext cx="651920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ENVIRONMENT</a:t>
            </a:r>
          </a:p>
          <a:p>
            <a:r>
              <a:rPr lang="en-CA" sz="2400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Current objects and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018A9-FDBC-4D05-90BC-41B1C42769E7}"/>
              </a:ext>
            </a:extLst>
          </p:cNvPr>
          <p:cNvSpPr txBox="1"/>
          <p:nvPr/>
        </p:nvSpPr>
        <p:spPr>
          <a:xfrm>
            <a:off x="10515599" y="2797489"/>
            <a:ext cx="651920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HISTORY</a:t>
            </a:r>
          </a:p>
          <a:p>
            <a:r>
              <a:rPr lang="en-CA" sz="2400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Log of previously-run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47BCD-ED3A-474F-89D4-5EBEAF355F11}"/>
              </a:ext>
            </a:extLst>
          </p:cNvPr>
          <p:cNvSpPr txBox="1"/>
          <p:nvPr/>
        </p:nvSpPr>
        <p:spPr>
          <a:xfrm>
            <a:off x="1407532" y="7029313"/>
            <a:ext cx="651920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CONSOLE</a:t>
            </a:r>
          </a:p>
          <a:p>
            <a:r>
              <a:rPr lang="en-CA" sz="3600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Shows code output and can be used for coding that will </a:t>
            </a:r>
            <a:r>
              <a:rPr lang="en-CA" sz="36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NOT</a:t>
            </a:r>
            <a:r>
              <a:rPr lang="en-CA" sz="3600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 be saved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8252-5824-42F6-9D7B-14E0281E9B3C}"/>
              </a:ext>
            </a:extLst>
          </p:cNvPr>
          <p:cNvSpPr txBox="1"/>
          <p:nvPr/>
        </p:nvSpPr>
        <p:spPr>
          <a:xfrm>
            <a:off x="11006793" y="6067336"/>
            <a:ext cx="651920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PLOTS</a:t>
            </a:r>
          </a:p>
          <a:p>
            <a:r>
              <a:rPr lang="en-CA" sz="3600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Shows all output plots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3176E-8B00-450E-AF8D-237DBE188E0B}"/>
              </a:ext>
            </a:extLst>
          </p:cNvPr>
          <p:cNvSpPr txBox="1"/>
          <p:nvPr/>
        </p:nvSpPr>
        <p:spPr>
          <a:xfrm>
            <a:off x="11006792" y="8383369"/>
            <a:ext cx="651920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HELP</a:t>
            </a:r>
            <a:endParaRPr lang="en-CA" sz="3600" dirty="0">
              <a:solidFill>
                <a:srgbClr val="00B0F0"/>
              </a:solidFill>
              <a:latin typeface="Clear Sans Regular Bold" panose="020B0604020202020204" charset="0"/>
              <a:cs typeface="Clear Sans Regular 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E96491-F190-41EE-9503-12AF0EF0589E}"/>
              </a:ext>
            </a:extLst>
          </p:cNvPr>
          <p:cNvSpPr txBox="1"/>
          <p:nvPr/>
        </p:nvSpPr>
        <p:spPr>
          <a:xfrm>
            <a:off x="11006792" y="7515136"/>
            <a:ext cx="651920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rgbClr val="00B0F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4033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DE4-89BB-4005-912C-4202FBF3E790}"/>
              </a:ext>
            </a:extLst>
          </p:cNvPr>
          <p:cNvSpPr/>
          <p:nvPr/>
        </p:nvSpPr>
        <p:spPr>
          <a:xfrm>
            <a:off x="8686800" y="2352828"/>
            <a:ext cx="8839200" cy="56862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1309758" y="1562100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5CF9A4-9115-4EC3-BDC3-273E3C3F0BEE}"/>
              </a:ext>
            </a:extLst>
          </p:cNvPr>
          <p:cNvSpPr txBox="1"/>
          <p:nvPr/>
        </p:nvSpPr>
        <p:spPr>
          <a:xfrm>
            <a:off x="9144000" y="2968649"/>
            <a:ext cx="861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l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40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Housekeeping Details</a:t>
            </a:r>
          </a:p>
          <a:p>
            <a:pPr marL="1143000" indent="-1143000" algn="l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40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Schedule</a:t>
            </a:r>
          </a:p>
          <a:p>
            <a:pPr marL="1143000" indent="-1143000" algn="l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40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Topics to Discover</a:t>
            </a:r>
          </a:p>
          <a:p>
            <a:pPr marL="1143000" indent="-1143000" algn="l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40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Resources and links</a:t>
            </a:r>
          </a:p>
          <a:p>
            <a:pPr marL="1143000" indent="-1143000">
              <a:buFont typeface="+mj-lt"/>
              <a:buAutoNum type="arabicPeriod"/>
              <a:defRPr/>
            </a:pPr>
            <a:r>
              <a:rPr lang="en-US" sz="40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Github</a:t>
            </a:r>
            <a:endParaRPr lang="en-US" sz="40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1143000" indent="-1143000" algn="l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40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R &amp; R studio Layout </a:t>
            </a:r>
          </a:p>
          <a:p>
            <a:pPr marL="1143000" indent="-1143000" algn="l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40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Start coding! 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rgbClr val="E2F6F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F7C3B-E05C-4A5A-8B55-656447FD0F03}"/>
              </a:ext>
            </a:extLst>
          </p:cNvPr>
          <p:cNvSpPr txBox="1"/>
          <p:nvPr/>
        </p:nvSpPr>
        <p:spPr>
          <a:xfrm>
            <a:off x="9020231" y="792634"/>
            <a:ext cx="44290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Clear Sans Bold Bold"/>
              </a:rPr>
              <a:t>Agenda</a:t>
            </a:r>
          </a:p>
          <a:p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D3EFE9-704B-411C-83D3-FC39DD2BEF65}"/>
              </a:ext>
            </a:extLst>
          </p:cNvPr>
          <p:cNvSpPr/>
          <p:nvPr/>
        </p:nvSpPr>
        <p:spPr>
          <a:xfrm>
            <a:off x="0" y="9182100"/>
            <a:ext cx="18288000" cy="11049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60753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07503" y="1293255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4348" y="-1545337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9912" y="-2856545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752441"/>
              </p:ext>
            </p:extLst>
          </p:nvPr>
        </p:nvGraphicFramePr>
        <p:xfrm>
          <a:off x="1028700" y="3140723"/>
          <a:ext cx="16230600" cy="6989766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8966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CA" sz="55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Bold Bold"/>
                        </a:rPr>
                        <a:t>H</a:t>
                      </a:r>
                      <a:r>
                        <a:rPr lang="en-US" sz="55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Bold Bold"/>
                        </a:rPr>
                        <a:t>ousekeeping</a:t>
                      </a:r>
                      <a:r>
                        <a:rPr lang="en-US" sz="55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Bold Bold"/>
                        </a:rPr>
                        <a:t> Details </a:t>
                      </a:r>
                      <a:endParaRPr 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011">
                <a:tc>
                  <a:txBody>
                    <a:bodyPr/>
                    <a:lstStyle/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Regular"/>
                        </a:rPr>
                        <a:t>R Learning group schedule and format</a:t>
                      </a: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32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Regular"/>
                        </a:rPr>
                        <a:t>Github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Regular"/>
                        </a:rPr>
                        <a:t>Virtual and recorded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</a:txBody>
                  <a:tcPr marL="190500" marR="190500" marT="190500" marB="190500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Regular"/>
                        </a:rPr>
                        <a:t>Sessions will be in English, but please ask questions using the chat function (or email us) in French or English</a:t>
                      </a: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lear Sans Regular"/>
                        </a:rPr>
                        <a:t>Consult your supervisor before using R &amp; RStudio if you are using it for a client project or for product/package development</a:t>
                      </a: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lear Sans Regular"/>
                      </a:endParaRPr>
                    </a:p>
                  </a:txBody>
                  <a:tcPr marL="190500" marR="190500" marT="190500" marB="190500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603412-FFA9-40CC-8DD3-75E0C204ECD2}"/>
              </a:ext>
            </a:extLst>
          </p:cNvPr>
          <p:cNvCxnSpPr>
            <a:cxnSpLocks/>
          </p:cNvCxnSpPr>
          <p:nvPr/>
        </p:nvCxnSpPr>
        <p:spPr>
          <a:xfrm>
            <a:off x="952500" y="4512322"/>
            <a:ext cx="163830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F50F00-0763-4AF3-83C6-186FD7D04C7D}"/>
              </a:ext>
            </a:extLst>
          </p:cNvPr>
          <p:cNvSpPr/>
          <p:nvPr/>
        </p:nvSpPr>
        <p:spPr>
          <a:xfrm>
            <a:off x="914400" y="876300"/>
            <a:ext cx="16154400" cy="15820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C4B0C-2CA1-451C-BF20-2B4E737DA52F}"/>
              </a:ext>
            </a:extLst>
          </p:cNvPr>
          <p:cNvSpPr txBox="1"/>
          <p:nvPr/>
        </p:nvSpPr>
        <p:spPr>
          <a:xfrm>
            <a:off x="914400" y="3416394"/>
            <a:ext cx="1539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Introduction to R &amp;RStudio: June 15</a:t>
            </a:r>
            <a:r>
              <a:rPr lang="en-US" sz="4400" baseline="300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th </a:t>
            </a:r>
            <a:endParaRPr lang="en-US" sz="4400" dirty="0">
              <a:solidFill>
                <a:schemeClr val="accent4">
                  <a:lumMod val="50000"/>
                </a:schemeClr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1143000" indent="-11430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Introduction to Data Visualization (Part I): June 29</a:t>
            </a:r>
            <a:r>
              <a:rPr lang="en-US" sz="4400" baseline="300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th</a:t>
            </a:r>
            <a:endParaRPr lang="en-US" sz="4400" dirty="0">
              <a:solidFill>
                <a:schemeClr val="accent4">
                  <a:lumMod val="50000"/>
                </a:schemeClr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1143000" indent="-11430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Introduction to Data Visualization (Part II): July 13</a:t>
            </a:r>
            <a:r>
              <a:rPr lang="en-US" sz="4400" baseline="300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th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</a:p>
          <a:p>
            <a:pPr marL="1143000" indent="-11430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Introduction to Data Wrangling: July 27</a:t>
            </a:r>
            <a:r>
              <a:rPr lang="en-US" sz="4400" baseline="300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th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95028-67E5-4195-BC66-D6F5E8E3D21F}"/>
              </a:ext>
            </a:extLst>
          </p:cNvPr>
          <p:cNvSpPr txBox="1"/>
          <p:nvPr/>
        </p:nvSpPr>
        <p:spPr>
          <a:xfrm>
            <a:off x="1219200" y="988755"/>
            <a:ext cx="952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0DBF0"/>
                </a:solidFill>
                <a:latin typeface="Clear Sans Bold Bold"/>
              </a:rPr>
              <a:t>Schedule</a:t>
            </a:r>
          </a:p>
          <a:p>
            <a:endParaRPr lang="en-US" sz="8000" dirty="0">
              <a:solidFill>
                <a:srgbClr val="D0DB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A2AE5-9108-4E53-850D-5D3816883E6A}"/>
              </a:ext>
            </a:extLst>
          </p:cNvPr>
          <p:cNvSpPr txBox="1"/>
          <p:nvPr/>
        </p:nvSpPr>
        <p:spPr>
          <a:xfrm>
            <a:off x="7620000" y="1435030"/>
            <a:ext cx="1600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sz="2400" dirty="0"/>
              <a:t>(Every second Thursday covering 4 sessions, starting June 15th)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628C6D9-47AA-4675-9A64-72A1808B4432}"/>
              </a:ext>
            </a:extLst>
          </p:cNvPr>
          <p:cNvSpPr/>
          <p:nvPr/>
        </p:nvSpPr>
        <p:spPr>
          <a:xfrm>
            <a:off x="13220700" y="6145481"/>
            <a:ext cx="3314700" cy="3413620"/>
          </a:xfrm>
          <a:custGeom>
            <a:avLst/>
            <a:gdLst/>
            <a:ahLst/>
            <a:cxnLst/>
            <a:rect l="l" t="t" r="r" b="b"/>
            <a:pathLst>
              <a:path w="2035004" h="2247494">
                <a:moveTo>
                  <a:pt x="0" y="0"/>
                </a:moveTo>
                <a:lnTo>
                  <a:pt x="2035004" y="0"/>
                </a:lnTo>
                <a:lnTo>
                  <a:pt x="2035004" y="2247494"/>
                </a:lnTo>
                <a:lnTo>
                  <a:pt x="0" y="2247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5E3728-4B44-47C4-976C-40B7D1C72C32}"/>
              </a:ext>
            </a:extLst>
          </p:cNvPr>
          <p:cNvSpPr txBox="1"/>
          <p:nvPr/>
        </p:nvSpPr>
        <p:spPr>
          <a:xfrm>
            <a:off x="1638300" y="6894269"/>
            <a:ext cx="1078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(Potentially more sessions to come!) 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Clear Sans Regular" panose="020B0604020202020204" charset="0"/>
              <a:cs typeface="Clear San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1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25378" y="847320"/>
            <a:ext cx="9569415" cy="2130079"/>
            <a:chOff x="0" y="85725"/>
            <a:chExt cx="12759220" cy="2840106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759220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 dirty="0">
                  <a:solidFill>
                    <a:srgbClr val="2B4B82"/>
                  </a:solidFill>
                  <a:latin typeface="Clear Sans Bold Bold"/>
                </a:rPr>
                <a:t>Topics to Discover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78025"/>
              <a:ext cx="12759220" cy="134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CA" sz="2900" dirty="0">
                  <a:solidFill>
                    <a:srgbClr val="2B4B82"/>
                  </a:solidFill>
                  <a:latin typeface="Clear Sans Regular"/>
                </a:rPr>
                <a:t>T</a:t>
              </a:r>
              <a:r>
                <a:rPr lang="en-US" sz="2900" dirty="0" err="1">
                  <a:solidFill>
                    <a:srgbClr val="2B4B82"/>
                  </a:solidFill>
                  <a:latin typeface="Clear Sans Regular"/>
                </a:rPr>
                <a:t>hese</a:t>
              </a:r>
              <a:r>
                <a:rPr lang="en-US" sz="2900" dirty="0">
                  <a:solidFill>
                    <a:srgbClr val="2B4B82"/>
                  </a:solidFill>
                  <a:latin typeface="Clear Sans Regular"/>
                </a:rPr>
                <a:t> general topics (and more!) will be covered throughout a series of virtual code-a-long sessions 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63619"/>
              </p:ext>
            </p:extLst>
          </p:nvPr>
        </p:nvGraphicFramePr>
        <p:xfrm>
          <a:off x="946160" y="3338758"/>
          <a:ext cx="16313139" cy="5353884"/>
        </p:xfrm>
        <a:graphic>
          <a:graphicData uri="http://schemas.openxmlformats.org/drawingml/2006/table">
            <a:tbl>
              <a:tblPr/>
              <a:tblGrid>
                <a:gridCol w="543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7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514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CA" sz="2800" b="1" dirty="0">
                          <a:solidFill>
                            <a:srgbClr val="2B4B82"/>
                          </a:solidFill>
                          <a:latin typeface="Clear Sans Regular"/>
                        </a:rPr>
                        <a:t>Introduction to R &amp; RStudio</a:t>
                      </a:r>
                      <a:endParaRPr lang="en-US" sz="2800" b="1" dirty="0">
                        <a:solidFill>
                          <a:srgbClr val="2B4B82"/>
                        </a:solidFill>
                        <a:latin typeface="Clear Sans Regular"/>
                      </a:endParaRP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 Bold"/>
                        </a:rPr>
                        <a:t>Data Visualization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CA" sz="2799" dirty="0">
                          <a:solidFill>
                            <a:srgbClr val="2B4B82"/>
                          </a:solidFill>
                          <a:latin typeface="Clear Sans Bold Bold"/>
                        </a:rPr>
                        <a:t>Data Wrangling</a:t>
                      </a:r>
                      <a:endParaRPr lang="en-US" sz="2799" dirty="0">
                        <a:solidFill>
                          <a:srgbClr val="2B4B82"/>
                        </a:solidFill>
                        <a:latin typeface="Clear Sans Bold Bold"/>
                      </a:endParaRP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289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R vocabulary</a:t>
                      </a:r>
                      <a:endParaRPr lang="en-US" sz="1100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Creating clear, organized scripts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Using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repositories for sharing scripts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Creating a project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Importing data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Troubleshooting</a:t>
                      </a: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b="1" dirty="0">
                          <a:solidFill>
                            <a:srgbClr val="2B4B82"/>
                          </a:solidFill>
                          <a:latin typeface="Clear Sans Regular"/>
                        </a:rPr>
                        <a:t>Packages: 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ggplot2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Scatterplots, Line plots, bar plots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Aesthetics &amp;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Colours</a:t>
                      </a:r>
                      <a:endParaRPr lang="en-US" sz="1100" dirty="0">
                        <a:solidFill>
                          <a:srgbClr val="2B4B82"/>
                        </a:solidFill>
                        <a:latin typeface="Clear Sans Regular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Heatmaps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Trees</a:t>
                      </a: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b="1" dirty="0">
                          <a:solidFill>
                            <a:srgbClr val="2B4B82"/>
                          </a:solidFill>
                          <a:latin typeface="Clear Sans Regular"/>
                        </a:rPr>
                        <a:t>Packages: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tidyverse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 (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plyr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dplyr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filter(), select(), mutate(), arrange(), </a:t>
                      </a:r>
                      <a:r>
                        <a:rPr lang="en-US" sz="2400" dirty="0" err="1">
                          <a:solidFill>
                            <a:srgbClr val="2B4B82"/>
                          </a:solidFill>
                          <a:latin typeface="Clear Sans Regular"/>
                        </a:rPr>
                        <a:t>summarise</a:t>
                      </a: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()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Transforming/preparing data into structured format 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 Regular"/>
                        </a:rPr>
                        <a:t>Data cleaning, integration, reshaping, validation </a:t>
                      </a: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reeform 5">
            <a:extLst>
              <a:ext uri="{FF2B5EF4-FFF2-40B4-BE49-F238E27FC236}">
                <a16:creationId xmlns:a16="http://schemas.microsoft.com/office/drawing/2014/main" id="{646F98C7-B5B1-4118-ABAC-BD186DDC4FE0}"/>
              </a:ext>
            </a:extLst>
          </p:cNvPr>
          <p:cNvSpPr/>
          <p:nvPr/>
        </p:nvSpPr>
        <p:spPr>
          <a:xfrm>
            <a:off x="10134600" y="620010"/>
            <a:ext cx="1066800" cy="1692046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700"/>
                </a:lnTo>
                <a:lnTo>
                  <a:pt x="0" y="5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274B0-909A-4990-9A2C-8AA992E226DB}"/>
              </a:ext>
            </a:extLst>
          </p:cNvPr>
          <p:cNvSpPr txBox="1"/>
          <p:nvPr/>
        </p:nvSpPr>
        <p:spPr>
          <a:xfrm>
            <a:off x="906328" y="9073051"/>
            <a:ext cx="16333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Potential Future Topics: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4">
                    <a:lumMod val="50000"/>
                  </a:schemeClr>
                </a:solidFill>
                <a:latin typeface="Clear Sans Regular" panose="020B0604020202020204" charset="0"/>
                <a:cs typeface="Clear Sans Regular" panose="020B0604020202020204" charset="0"/>
              </a:rPr>
              <a:t>Classical statistics, machine learning, mapping, image analysis, predictive modelling, etc.  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Clear Sans Regular" panose="020B0604020202020204" charset="0"/>
              <a:cs typeface="Clear Sans Regular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28EA8-4E49-4D39-922F-E465618DC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9" y="800100"/>
            <a:ext cx="17707361" cy="90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DE5B9FE4-A50A-4DD5-8C48-5F071C2B1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9245"/>
            <a:ext cx="15163800" cy="101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11729" y="2604352"/>
            <a:ext cx="7267445" cy="6610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CA" sz="4800" dirty="0">
                <a:solidFill>
                  <a:schemeClr val="accent4">
                    <a:lumMod val="50000"/>
                  </a:schemeClr>
                </a:solidFill>
                <a:latin typeface="Clear Sans Bold"/>
              </a:rPr>
              <a:t>If you want us to cover concepts related to your specific dataset in future sessions, send us a detailed description of your data and we can try to work through analyses together using R!</a:t>
            </a:r>
            <a:endParaRPr lang="en-US" sz="4800" dirty="0">
              <a:solidFill>
                <a:schemeClr val="accent4">
                  <a:lumMod val="50000"/>
                </a:schemeClr>
              </a:solidFill>
              <a:latin typeface="Clear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BA9D61-BF79-4F32-B48A-AA1E76206AC8}"/>
              </a:ext>
            </a:extLst>
          </p:cNvPr>
          <p:cNvSpPr/>
          <p:nvPr/>
        </p:nvSpPr>
        <p:spPr>
          <a:xfrm>
            <a:off x="6477000" y="571500"/>
            <a:ext cx="11201400" cy="9144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7453" y="1459041"/>
            <a:ext cx="4984748" cy="257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002060"/>
                </a:solidFill>
                <a:latin typeface="Clear Sans Bold Bold"/>
              </a:rPr>
              <a:t>Helpful Resources and Links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149AD-161B-47B2-8518-8491E6E38AF7}"/>
              </a:ext>
            </a:extLst>
          </p:cNvPr>
          <p:cNvSpPr txBox="1"/>
          <p:nvPr/>
        </p:nvSpPr>
        <p:spPr>
          <a:xfrm>
            <a:off x="7505699" y="896957"/>
            <a:ext cx="9594847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Clear Sans Regular" panose="020B0604020202020204" charset="0"/>
                <a:cs typeface="Clear Sans Regular" panose="020B0604020202020204" charset="0"/>
              </a:rPr>
              <a:t>Graphics &amp; Colours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https://r-graph-gallery.com/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Color Picker (w3schools.com)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Color Codes Chart (rapidtables.com)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 (ucsb.edu)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 to </a:t>
            </a:r>
            <a:r>
              <a:rPr lang="fr-FR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Viz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fr-FR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fr-FR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need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(data-to-viz.com) https://www.data-to-viz.com/</a:t>
            </a:r>
            <a:r>
              <a:rPr lang="fr-FR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asteves</a:t>
            </a: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CA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tayloRswift</a:t>
            </a: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For when your colors absolutely should not be excluded from the narrative. (github.com)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r>
              <a:rPr lang="en-CA" sz="2600" b="1" dirty="0">
                <a:solidFill>
                  <a:schemeClr val="bg1"/>
                </a:solidFill>
                <a:latin typeface="Clear Sans Regular" panose="020B0604020202020204" charset="0"/>
                <a:cs typeface="Clear Sans Regular" panose="020B0604020202020204" charset="0"/>
              </a:rPr>
              <a:t>Introduction to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https://datacarpentry.org/R-genomics/01-intro-to-R.html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http://www.cookbook-r.com/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r>
              <a:rPr lang="en-CA" sz="2600" b="1" dirty="0" err="1">
                <a:solidFill>
                  <a:schemeClr val="bg1"/>
                </a:solidFill>
                <a:latin typeface="Clear Sans Regular" panose="020B0604020202020204" charset="0"/>
                <a:cs typeface="Clear Sans Regular" panose="020B0604020202020204" charset="0"/>
              </a:rPr>
              <a:t>Tidyverse</a:t>
            </a:r>
            <a:endParaRPr lang="en-CA" sz="2600" b="1" dirty="0">
              <a:solidFill>
                <a:schemeClr val="bg1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R-Ladies Vancouver (</a:t>
            </a:r>
            <a:r>
              <a:rPr lang="en-CA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</a:t>
            </a: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- Programming with </a:t>
            </a:r>
            <a:r>
              <a:rPr lang="en-CA" sz="2600" dirty="0" err="1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functions - Dr Tiffany Timbers - YouTube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r>
              <a:rPr lang="en-CA" sz="2600" b="1" dirty="0">
                <a:solidFill>
                  <a:schemeClr val="bg1"/>
                </a:solidFill>
                <a:latin typeface="Clear Sans Regular" panose="020B0604020202020204" charset="0"/>
                <a:cs typeface="Clear Sans Regular" panose="020B0604020202020204" charset="0"/>
              </a:rPr>
              <a:t>R </a:t>
            </a:r>
            <a:r>
              <a:rPr lang="en-CA" sz="2600" b="1" dirty="0" err="1">
                <a:solidFill>
                  <a:schemeClr val="bg1"/>
                </a:solidFill>
                <a:latin typeface="Clear Sans Regular" panose="020B0604020202020204" charset="0"/>
                <a:cs typeface="Clear Sans Regular" panose="020B0604020202020204" charset="0"/>
              </a:rPr>
              <a:t>Cheatsheets</a:t>
            </a:r>
            <a:endParaRPr lang="en-CA" sz="2600" b="1" dirty="0">
              <a:solidFill>
                <a:schemeClr val="bg1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E2F6F6"/>
                </a:solidFill>
                <a:latin typeface="Clear Sans Regular" panose="020B0604020202020204" charset="0"/>
                <a:cs typeface="Clear Sans Regular" panose="020B060402020202020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https://www.rstudio.com/resources/cheatsheets/</a:t>
            </a:r>
            <a:endParaRPr lang="en-CA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E2F6F6"/>
              </a:solidFill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A938D732-3097-4832-88F8-E1DE9D20E799}"/>
              </a:ext>
            </a:extLst>
          </p:cNvPr>
          <p:cNvSpPr/>
          <p:nvPr/>
        </p:nvSpPr>
        <p:spPr>
          <a:xfrm>
            <a:off x="1187453" y="5067300"/>
            <a:ext cx="3142092" cy="2895600"/>
          </a:xfrm>
          <a:custGeom>
            <a:avLst/>
            <a:gdLst/>
            <a:ahLst/>
            <a:cxnLst/>
            <a:rect l="l" t="t" r="r" b="b"/>
            <a:pathLst>
              <a:path w="1935827" h="1724646">
                <a:moveTo>
                  <a:pt x="0" y="0"/>
                </a:moveTo>
                <a:lnTo>
                  <a:pt x="1935828" y="0"/>
                </a:lnTo>
                <a:lnTo>
                  <a:pt x="1935828" y="1724646"/>
                </a:lnTo>
                <a:lnTo>
                  <a:pt x="0" y="17246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1D62C84-0839-45F8-9049-D878CC2F946D}"/>
              </a:ext>
            </a:extLst>
          </p:cNvPr>
          <p:cNvSpPr/>
          <p:nvPr/>
        </p:nvSpPr>
        <p:spPr>
          <a:xfrm rot="21306219">
            <a:off x="14509521" y="677011"/>
            <a:ext cx="2565857" cy="2187453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5758</TotalTime>
  <Words>585</Words>
  <Application>Microsoft Office PowerPoint</Application>
  <PresentationFormat>Custom</PresentationFormat>
  <Paragraphs>105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Clear Sans Regular</vt:lpstr>
      <vt:lpstr>Wingdings</vt:lpstr>
      <vt:lpstr>Clear Sans Regular Bold</vt:lpstr>
      <vt:lpstr>Calibri</vt:lpstr>
      <vt:lpstr>Arial</vt:lpstr>
      <vt:lpstr>Clear Sans Bold</vt:lpstr>
      <vt:lpstr>Clear Sans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Mackinnon, Jenna</dc:creator>
  <cp:lastModifiedBy>Mackinnon, Jenna</cp:lastModifiedBy>
  <cp:revision>50</cp:revision>
  <dcterms:created xsi:type="dcterms:W3CDTF">2006-08-16T00:00:00Z</dcterms:created>
  <dcterms:modified xsi:type="dcterms:W3CDTF">2023-06-06T11:08:49Z</dcterms:modified>
  <dc:identifier>DAFkq4aAG9Q</dc:identifier>
</cp:coreProperties>
</file>